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82" r:id="rId4"/>
    <p:sldId id="283" r:id="rId5"/>
    <p:sldId id="284" r:id="rId6"/>
    <p:sldId id="285" r:id="rId7"/>
    <p:sldId id="266" r:id="rId8"/>
    <p:sldId id="258" r:id="rId9"/>
    <p:sldId id="279" r:id="rId10"/>
    <p:sldId id="268" r:id="rId11"/>
    <p:sldId id="267" r:id="rId12"/>
    <p:sldId id="269" r:id="rId13"/>
    <p:sldId id="297" r:id="rId14"/>
    <p:sldId id="301" r:id="rId15"/>
    <p:sldId id="302" r:id="rId16"/>
    <p:sldId id="298" r:id="rId17"/>
    <p:sldId id="303" r:id="rId18"/>
    <p:sldId id="280" r:id="rId19"/>
    <p:sldId id="286" r:id="rId20"/>
    <p:sldId id="292" r:id="rId21"/>
    <p:sldId id="295" r:id="rId22"/>
    <p:sldId id="296" r:id="rId23"/>
    <p:sldId id="287" r:id="rId24"/>
    <p:sldId id="293" r:id="rId25"/>
    <p:sldId id="288" r:id="rId26"/>
    <p:sldId id="294" r:id="rId27"/>
    <p:sldId id="299" r:id="rId28"/>
    <p:sldId id="305" r:id="rId29"/>
    <p:sldId id="307" r:id="rId30"/>
    <p:sldId id="300" r:id="rId31"/>
    <p:sldId id="306" r:id="rId32"/>
    <p:sldId id="308" r:id="rId33"/>
    <p:sldId id="309" r:id="rId34"/>
    <p:sldId id="310" r:id="rId35"/>
    <p:sldId id="311" r:id="rId36"/>
    <p:sldId id="290" r:id="rId37"/>
    <p:sldId id="272" r:id="rId38"/>
    <p:sldId id="273" r:id="rId39"/>
    <p:sldId id="27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bra, Geneson (Chicago HQ)" initials="SG(H" lastIdx="1" clrIdx="0">
    <p:extLst>
      <p:ext uri="{19B8F6BF-5375-455C-9EA6-DF929625EA0E}">
        <p15:presenceInfo xmlns:p15="http://schemas.microsoft.com/office/powerpoint/2012/main" userId="S::subrag@us.glory-global.com::704f4d93-63c8-46bf-b3db-f00c992451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FF99"/>
    <a:srgbClr val="CBC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8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0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6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0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0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5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5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A8F99-5B28-457B-825D-FFAABD822B72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64CDF382-BC6C-4C92-A5F5-D89343073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28" y="331949"/>
            <a:ext cx="6650588" cy="3350817"/>
          </a:xfrm>
        </p:spPr>
        <p:txBody>
          <a:bodyPr>
            <a:normAutofit/>
          </a:bodyPr>
          <a:lstStyle/>
          <a:p>
            <a:pPr algn="l"/>
            <a:r>
              <a:rPr lang="en-US" sz="4100" b="1" dirty="0">
                <a:solidFill>
                  <a:srgbClr val="FF0000"/>
                </a:solidFill>
              </a:rPr>
              <a:t>Thinkful</a:t>
            </a:r>
            <a:br>
              <a:rPr lang="en-US" sz="4100" b="1" dirty="0">
                <a:solidFill>
                  <a:srgbClr val="FF0000"/>
                </a:solidFill>
              </a:rPr>
            </a:br>
            <a:r>
              <a:rPr lang="en-US" sz="4100" dirty="0">
                <a:solidFill>
                  <a:srgbClr val="FF0000"/>
                </a:solidFill>
              </a:rPr>
              <a:t>Final Capstone </a:t>
            </a:r>
            <a:br>
              <a:rPr lang="en-US" sz="4100" dirty="0">
                <a:solidFill>
                  <a:srgbClr val="FF0000"/>
                </a:solidFill>
              </a:rPr>
            </a:br>
            <a:r>
              <a:rPr lang="en-US" sz="4100" dirty="0">
                <a:solidFill>
                  <a:srgbClr val="FF0000"/>
                </a:solidFill>
              </a:rPr>
              <a:t>NLP: Twitter Sentiment Analysis</a:t>
            </a:r>
            <a:br>
              <a:rPr lang="en-US" sz="4100" dirty="0"/>
            </a:br>
            <a:endParaRPr lang="en-US" sz="41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sz="1300" dirty="0"/>
              <a:t>Geneson Subra</a:t>
            </a:r>
          </a:p>
          <a:p>
            <a:pPr algn="l"/>
            <a:r>
              <a:rPr lang="en-US" sz="1300" dirty="0"/>
              <a:t>Feb 2020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56881" y="361295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2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63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65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66160" y="1660121"/>
            <a:ext cx="9623404" cy="33054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 pre-processing</a:t>
            </a:r>
            <a:b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 tweets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remove links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special characters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lowercase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b="1" dirty="0">
                <a:solidFill>
                  <a:srgbClr val="FFFFFF"/>
                </a:solidFill>
              </a:rPr>
              <a:t>Data Exploration</a:t>
            </a:r>
            <a:br>
              <a:rPr lang="en-US" sz="4400" b="1" dirty="0">
                <a:solidFill>
                  <a:srgbClr val="FFFFFF"/>
                </a:solidFill>
              </a:rPr>
            </a:b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1" algn="l"/>
            <a:r>
              <a:rPr lang="en-US" b="1" dirty="0">
                <a:solidFill>
                  <a:srgbClr val="FFFFFF"/>
                </a:solidFill>
              </a:rPr>
              <a:t>remove the stop words</a:t>
            </a:r>
          </a:p>
          <a:p>
            <a:pPr marL="0" lvl="1" algn="l"/>
            <a:endParaRPr lang="en-US" b="1" dirty="0">
              <a:solidFill>
                <a:srgbClr val="FFFFFF"/>
              </a:solidFill>
            </a:endParaRPr>
          </a:p>
          <a:p>
            <a:pPr marL="228600" lvl="1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14162423-4F32-46CA-B1EF-942038E7C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7" r="1" b="696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803275"/>
            <a:ext cx="4208463" cy="30353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Selection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013200"/>
            <a:ext cx="4205288" cy="2205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Naïve Bayes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Polarity: Positive &amp; Negative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64D61F-7CE6-4DF4-84B1-34EAB89F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7390"/>
            <a:ext cx="5459470" cy="3644196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7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Selection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41248" y="4373384"/>
            <a:ext cx="3405900" cy="8290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Naïve Bayes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Poor Score!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0ECDF7-6CD3-4C8D-8F6A-696BA6A08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7" y="2160855"/>
            <a:ext cx="4580777" cy="3084670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8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58F9C0-2DE8-4371-B1D4-8144CA50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>
          <a:xfrm>
            <a:off x="1143947" y="643466"/>
            <a:ext cx="9904105" cy="5571067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1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36530" y="803275"/>
            <a:ext cx="5051206" cy="48592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</a:t>
            </a: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SelectioNaive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00293" y="2152628"/>
            <a:ext cx="4205288" cy="2205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Naïve Bayes</a:t>
            </a:r>
          </a:p>
          <a:p>
            <a:pPr marL="0" indent="0">
              <a:buNone/>
            </a:pPr>
            <a:r>
              <a:rPr lang="en-US" sz="1800" dirty="0"/>
              <a:t>Naïve Bayes sentiment analysis is off and accuracy is poor!</a:t>
            </a:r>
          </a:p>
          <a:p>
            <a:pPr marL="0" indent="0">
              <a:buNone/>
            </a:pPr>
            <a:endParaRPr lang="en-US" sz="1800" kern="1200" dirty="0"/>
          </a:p>
          <a:p>
            <a:pPr marL="0" indent="0">
              <a:buNone/>
            </a:pPr>
            <a:r>
              <a:rPr lang="en-US" sz="1800" b="1" dirty="0" err="1"/>
              <a:t>PlanB</a:t>
            </a:r>
            <a:endParaRPr lang="en-US" sz="1800" b="1" kern="1200" dirty="0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64D61F-7CE6-4DF4-84B1-34EAB89F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7390"/>
            <a:ext cx="5459470" cy="3644196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5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TextBlob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41248" y="4373384"/>
            <a:ext cx="3405900" cy="8290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python library and offers a simple API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C88F07-65A5-4643-840C-967C132C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7" y="2655338"/>
            <a:ext cx="4580777" cy="2095705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1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BCA4F7-44C3-4F5A-8EC9-0384FB5DE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03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90638" y="4256088"/>
            <a:ext cx="10901362" cy="135096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/>
              <a:t>Get the Latitude &amp; Longitude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90638" y="5607050"/>
            <a:ext cx="10901362" cy="560388"/>
          </a:xfr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400" dirty="0"/>
              <a:t>Plot it with Shapely</a:t>
            </a:r>
          </a:p>
          <a:p>
            <a:pPr marL="0" indent="0" algn="ctr">
              <a:buNone/>
            </a:pPr>
            <a:r>
              <a:rPr lang="en-US" sz="2400" dirty="0"/>
              <a:t>Remove Alaska &amp; Hawaii!</a:t>
            </a:r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09FE6EA6-DFBD-4B95-B315-8439ACA56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1"/>
          <a:stretch/>
        </p:blipFill>
        <p:spPr>
          <a:xfrm>
            <a:off x="2880360" y="815159"/>
            <a:ext cx="6431280" cy="2975436"/>
          </a:xfrm>
          <a:prstGeom prst="rect">
            <a:avLst/>
          </a:prstGeom>
          <a:effectLst/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52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D1A4D0F5-DB1A-4233-98C3-05E27E95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80"/>
            <a:ext cx="12192000" cy="61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9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48" y="161608"/>
            <a:ext cx="6801321" cy="685680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748" y="1122363"/>
            <a:ext cx="10067489" cy="5211326"/>
          </a:xfrm>
        </p:spPr>
        <p:txBody>
          <a:bodyPr anchor="ctr">
            <a:noAutofit/>
          </a:bodyPr>
          <a:lstStyle/>
          <a:p>
            <a:pPr algn="l"/>
            <a:r>
              <a:rPr lang="en-US" sz="1200" b="1" dirty="0"/>
              <a:t>Goal Setting</a:t>
            </a:r>
          </a:p>
          <a:p>
            <a:pPr algn="l"/>
            <a:r>
              <a:rPr lang="en-US" sz="1200" dirty="0"/>
              <a:t>	-Determine the sentiment analysis and scope of work</a:t>
            </a:r>
          </a:p>
          <a:p>
            <a:pPr algn="l"/>
            <a:r>
              <a:rPr lang="en-US" sz="1200" b="1" dirty="0"/>
              <a:t>Data Source</a:t>
            </a:r>
          </a:p>
          <a:p>
            <a:pPr algn="l"/>
            <a:r>
              <a:rPr lang="en-US" sz="1200" dirty="0"/>
              <a:t>	- Twitter API, Tweepy API</a:t>
            </a:r>
          </a:p>
          <a:p>
            <a:pPr algn="l"/>
            <a:r>
              <a:rPr lang="en-US" sz="1200" dirty="0"/>
              <a:t>	- JSON, SQLITE3</a:t>
            </a:r>
          </a:p>
          <a:p>
            <a:pPr algn="l"/>
            <a:r>
              <a:rPr lang="en-US" sz="1200" b="1" dirty="0"/>
              <a:t>Text Processing</a:t>
            </a:r>
          </a:p>
          <a:p>
            <a:pPr algn="l"/>
            <a:r>
              <a:rPr lang="en-US" sz="1200" dirty="0"/>
              <a:t>	- Load Text</a:t>
            </a:r>
          </a:p>
          <a:p>
            <a:pPr algn="l"/>
            <a:r>
              <a:rPr lang="en-US" sz="1200" dirty="0"/>
              <a:t>	- Delete unwanted/ meaningless word</a:t>
            </a:r>
          </a:p>
          <a:p>
            <a:pPr algn="l"/>
            <a:r>
              <a:rPr lang="en-US" sz="1200" dirty="0"/>
              <a:t>	- Sentiment Analysis / text blob / tokenize / </a:t>
            </a:r>
            <a:r>
              <a:rPr lang="en-US" sz="1200" dirty="0" err="1"/>
              <a:t>sentiment.polarity</a:t>
            </a:r>
            <a:endParaRPr lang="en-US" sz="1200" dirty="0"/>
          </a:p>
          <a:p>
            <a:pPr algn="l"/>
            <a:r>
              <a:rPr lang="en-US" sz="1200" b="1" dirty="0"/>
              <a:t>Modeling</a:t>
            </a:r>
          </a:p>
          <a:p>
            <a:pPr algn="l"/>
            <a:r>
              <a:rPr lang="en-US" sz="1200" dirty="0"/>
              <a:t>	- Naïve Bayes Classifier</a:t>
            </a:r>
          </a:p>
          <a:p>
            <a:pPr algn="l"/>
            <a:r>
              <a:rPr lang="en-US" sz="1200" dirty="0"/>
              <a:t>	- Text Blob and other modeling</a:t>
            </a:r>
          </a:p>
          <a:p>
            <a:pPr algn="l"/>
            <a:r>
              <a:rPr lang="en-US" sz="1200" b="1" dirty="0"/>
              <a:t>Visualization</a:t>
            </a:r>
          </a:p>
          <a:p>
            <a:pPr algn="l"/>
            <a:r>
              <a:rPr lang="en-US" sz="1200" dirty="0"/>
              <a:t>	- Get geo location for mapping</a:t>
            </a:r>
          </a:p>
          <a:p>
            <a:pPr algn="l"/>
            <a:r>
              <a:rPr lang="en-US" sz="1200" dirty="0"/>
              <a:t>	- Kriging / Interpolation – Spatial interpolation</a:t>
            </a:r>
          </a:p>
          <a:p>
            <a:pPr algn="l"/>
            <a:r>
              <a:rPr lang="en-US" sz="1200" b="1" dirty="0"/>
              <a:t>Final Thoughts and Conclusion</a:t>
            </a:r>
          </a:p>
          <a:p>
            <a:pPr algn="l"/>
            <a:r>
              <a:rPr lang="en-US" sz="1200" dirty="0"/>
              <a:t>	- users geo location</a:t>
            </a:r>
          </a:p>
          <a:p>
            <a:pPr algn="l"/>
            <a:r>
              <a:rPr lang="en-US" sz="1200" dirty="0"/>
              <a:t>	-  additional normalization</a:t>
            </a:r>
          </a:p>
          <a:p>
            <a:pPr algn="l"/>
            <a:r>
              <a:rPr lang="en-US" sz="1200" dirty="0"/>
              <a:t>	- experiment with stemming and lemmatization</a:t>
            </a:r>
          </a:p>
          <a:p>
            <a:pPr algn="l"/>
            <a:r>
              <a:rPr lang="en-US" sz="1200" b="1" dirty="0"/>
              <a:t>Next Step</a:t>
            </a:r>
          </a:p>
          <a:p>
            <a:pPr algn="l"/>
            <a:r>
              <a:rPr lang="en-US" sz="1200" dirty="0"/>
              <a:t>	- Web App</a:t>
            </a:r>
          </a:p>
          <a:p>
            <a:pPr algn="l"/>
            <a:r>
              <a:rPr lang="en-US" sz="1000" dirty="0"/>
              <a:t>	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00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8D5BF-371C-4591-A839-853905D1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17" y="261257"/>
            <a:ext cx="8500531" cy="63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61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F5639-21FC-4124-94B8-81F46CE2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5" y="643467"/>
            <a:ext cx="7452930" cy="5571065"/>
          </a:xfrm>
          <a:prstGeom prst="rect">
            <a:avLst/>
          </a:prstGeom>
          <a:ln>
            <a:noFill/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72DA019-9EBC-4D5C-BDF6-57FEE012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4467"/>
          </a:xfrm>
        </p:spPr>
        <p:txBody>
          <a:bodyPr/>
          <a:lstStyle/>
          <a:p>
            <a:r>
              <a:rPr lang="en-US" dirty="0"/>
              <a:t>Clean up filler words</a:t>
            </a:r>
          </a:p>
        </p:txBody>
      </p:sp>
    </p:spTree>
    <p:extLst>
      <p:ext uri="{BB962C8B-B14F-4D97-AF65-F5344CB8AC3E}">
        <p14:creationId xmlns:p14="http://schemas.microsoft.com/office/powerpoint/2010/main" val="3128357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72DA019-9EBC-4D5C-BDF6-57FEE012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4467"/>
          </a:xfrm>
        </p:spPr>
        <p:txBody>
          <a:bodyPr/>
          <a:lstStyle/>
          <a:p>
            <a:r>
              <a:rPr lang="en-US" dirty="0"/>
              <a:t>Reduce the stop words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A0B6E5-1D4B-41CC-B8CD-49E685FEF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37" y="1399592"/>
            <a:ext cx="9128125" cy="5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00200" y="5567363"/>
            <a:ext cx="10591800" cy="655637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b="1">
                <a:solidFill>
                  <a:srgbClr val="000000"/>
                </a:solidFill>
              </a:rPr>
              <a:t>Bernie Sanders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85E96DF-BC69-4FE3-A60B-5B638D9E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80"/>
            <a:ext cx="12192000" cy="61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66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EA9C0-D067-40B8-92DE-DE5119036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7"/>
            <a:ext cx="74529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90513"/>
            <a:ext cx="10515600" cy="93345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Pete Buttigieg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414A6A05-546F-4F86-A021-7C19B458D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93"/>
            <a:ext cx="12192000" cy="608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0371C5-47C4-477B-946C-E4810352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56" y="0"/>
            <a:ext cx="9183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9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</a:t>
            </a:r>
            <a:br>
              <a:rPr lang="en-US" sz="5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5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41248" y="4373384"/>
            <a:ext cx="3405900" cy="8290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Model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E07C95D-C107-4DA5-B5C6-0BA550A7D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73" y="1655286"/>
            <a:ext cx="3389184" cy="4095809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77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Selection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41248" y="4373384"/>
            <a:ext cx="3405900" cy="8290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Neural Network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19B62-5B3B-4983-AC3C-6DAE7FF0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44" y="2422471"/>
            <a:ext cx="5685714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92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4CAB926-C75A-4244-BBD9-3E1306883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4" y="1333762"/>
            <a:ext cx="11980952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863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White House</a:t>
            </a:r>
          </a:p>
        </p:txBody>
      </p:sp>
      <p:pic>
        <p:nvPicPr>
          <p:cNvPr id="4" name="Picture 3" descr="A large white building&#10;&#10;Description automatically generated">
            <a:extLst>
              <a:ext uri="{FF2B5EF4-FFF2-40B4-BE49-F238E27FC236}">
                <a16:creationId xmlns:a16="http://schemas.microsoft.com/office/drawing/2014/main" id="{0484A41B-8BB6-4045-8612-56D94796C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5" b="662"/>
          <a:stretch/>
        </p:blipFill>
        <p:spPr>
          <a:xfrm>
            <a:off x="4038600" y="1405627"/>
            <a:ext cx="7188199" cy="4043356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6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Donald Trump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8074662-D7DD-437D-ACC6-04ED5D9FF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80"/>
            <a:ext cx="12192000" cy="61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6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Donald Trump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2B42249-C6D2-4583-9F1C-7AF82D7A6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80"/>
            <a:ext cx="12192000" cy="61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85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90513"/>
            <a:ext cx="10515600" cy="93345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Pete Buttigieg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28B0615-3588-4B7B-B397-1C38A598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80"/>
            <a:ext cx="12192000" cy="61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95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15402EA-B901-4802-BF46-6A2B53C1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50" y="891540"/>
            <a:ext cx="5227948" cy="5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83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hoto, white, table&#10;&#10;Description automatically generated">
            <a:extLst>
              <a:ext uri="{FF2B5EF4-FFF2-40B4-BE49-F238E27FC236}">
                <a16:creationId xmlns:a16="http://schemas.microsoft.com/office/drawing/2014/main" id="{34A2ADDA-8831-4D9A-BFEF-05573837D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95" y="567095"/>
            <a:ext cx="5723809" cy="5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55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76B4925-50C2-4D94-9C77-FED87B3E4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24" y="495666"/>
            <a:ext cx="6180952" cy="5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78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Other Factors: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- Sarcasm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- Potty words</a:t>
            </a:r>
            <a:endParaRPr lang="en-US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04333" y="1340553"/>
            <a:ext cx="2223009" cy="12000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What ML is good at?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03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524750" y="1397000"/>
            <a:ext cx="46672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524750" y="2871788"/>
            <a:ext cx="4667250" cy="3181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Who can benefit from this predictions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Product Launch – Consumer Feedback</a:t>
            </a:r>
          </a:p>
          <a:p>
            <a:r>
              <a:rPr lang="en-US" sz="1800" dirty="0"/>
              <a:t>IPO – favoring the company stock</a:t>
            </a:r>
          </a:p>
          <a:p>
            <a:r>
              <a:rPr lang="en-US" sz="1800" dirty="0"/>
              <a:t>Decease – preventive measures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853F3-396D-4B55-8C98-7F36FFDD5E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6" r="33955" b="3"/>
          <a:stretch/>
        </p:blipFill>
        <p:spPr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4" descr="A group of people standing in the grass&#10;&#10;Description automatically generated">
            <a:extLst>
              <a:ext uri="{FF2B5EF4-FFF2-40B4-BE49-F238E27FC236}">
                <a16:creationId xmlns:a16="http://schemas.microsoft.com/office/drawing/2014/main" id="{52AAF3BB-E3AC-48E9-9F3C-8F92D6C52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9" r="7027" b="2"/>
          <a:stretch/>
        </p:blipFill>
        <p:spPr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B2E88A-58B6-4E8B-847D-7B4A6F571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" r="3" b="8410"/>
          <a:stretch/>
        </p:blipFill>
        <p:spPr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37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047793" y="4614902"/>
            <a:ext cx="8081960" cy="9439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47793" y="5558857"/>
            <a:ext cx="8081960" cy="5226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 location enabled</a:t>
            </a:r>
          </a:p>
        </p:txBody>
      </p:sp>
      <p:sp>
        <p:nvSpPr>
          <p:cNvPr id="87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D1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D13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353B888-894B-4C76-B7C7-1FEF26928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62" y="1120792"/>
            <a:ext cx="4750676" cy="3099816"/>
          </a:xfrm>
          <a:prstGeom prst="rect">
            <a:avLst/>
          </a:prstGeom>
          <a:ln w="12700">
            <a:noFill/>
          </a:ln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8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803275"/>
            <a:ext cx="53149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Further Data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279650"/>
            <a:ext cx="5314950" cy="3375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Use more data to enrich the geo-map</a:t>
            </a:r>
          </a:p>
          <a:p>
            <a:pPr>
              <a:buFontTx/>
              <a:buChar char="-"/>
            </a:pPr>
            <a:r>
              <a:rPr lang="en-US" sz="2400"/>
              <a:t>Web </a:t>
            </a:r>
            <a:r>
              <a:rPr lang="en-US" sz="2400" dirty="0"/>
              <a:t>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8BB05-DFFB-468D-BC15-04EB7CF64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r="2276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5199063"/>
            <a:ext cx="9436100" cy="7905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Funding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6017F5-F194-4386-A3FD-554D9348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4" y="626940"/>
            <a:ext cx="9973025" cy="3864547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og sitting on a table&#10;&#10;Description automatically generated">
            <a:extLst>
              <a:ext uri="{FF2B5EF4-FFF2-40B4-BE49-F238E27FC236}">
                <a16:creationId xmlns:a16="http://schemas.microsoft.com/office/drawing/2014/main" id="{66BC3CF2-59EE-4C8E-B0B9-E26F3CDE7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15912"/>
          <a:stretch/>
        </p:blipFill>
        <p:spPr>
          <a:xfrm>
            <a:off x="223955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81075" y="5316538"/>
            <a:ext cx="11210925" cy="746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Committee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428999"/>
            <a:ext cx="5293452" cy="1286589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/>
              <a:t>Then What!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48" y="4854204"/>
            <a:ext cx="5208238" cy="1967544"/>
          </a:xfrm>
        </p:spPr>
        <p:txBody>
          <a:bodyPr anchor="ctr">
            <a:normAutofit/>
          </a:bodyPr>
          <a:lstStyle/>
          <a:p>
            <a:pPr algn="l"/>
            <a:endParaRPr lang="en-US" sz="1400" dirty="0"/>
          </a:p>
          <a:p>
            <a:pPr algn="l"/>
            <a:endParaRPr lang="en-US" sz="1000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567" y="3330379"/>
            <a:ext cx="7968204" cy="1230748"/>
          </a:xfrm>
        </p:spPr>
        <p:txBody>
          <a:bodyPr anchor="ctr">
            <a:noAutofit/>
          </a:bodyPr>
          <a:lstStyle/>
          <a:p>
            <a:pPr algn="l"/>
            <a:r>
              <a:rPr lang="en-US" sz="4000" b="1" dirty="0"/>
              <a:t>Perform market analysis to </a:t>
            </a:r>
            <a:br>
              <a:rPr lang="en-US" sz="4000" b="1" dirty="0"/>
            </a:br>
            <a:r>
              <a:rPr lang="en-US" sz="4000" b="1" dirty="0"/>
              <a:t>determine customer sentiment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567" y="4720033"/>
            <a:ext cx="6542073" cy="2049109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Politics – Connecting with voters</a:t>
            </a:r>
          </a:p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Product Launch – Consumer Feedback</a:t>
            </a:r>
          </a:p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IPO – favoring the company stock</a:t>
            </a:r>
          </a:p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Decease – preventive measures</a:t>
            </a:r>
          </a:p>
          <a:p>
            <a:pPr algn="l"/>
            <a:endParaRPr lang="en-US" sz="1800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7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698" y="4754414"/>
            <a:ext cx="3519197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1800" b="1" dirty="0" err="1"/>
              <a:t>consumer_key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FF0000"/>
                </a:solidFill>
              </a:rPr>
              <a:t>‘XXXXXXXXXXXXX'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b="1" dirty="0" err="1"/>
              <a:t>consumer_secret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FF0000"/>
                </a:solidFill>
              </a:rPr>
              <a:t>‘XXXXXXXXXXX’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 err="1"/>
              <a:t>access_token_key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FF0000"/>
                </a:solidFill>
              </a:rPr>
              <a:t>‘XXXXXXXXXXX’,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b="1" dirty="0" err="1"/>
              <a:t>access_token_secret</a:t>
            </a:r>
            <a:r>
              <a:rPr lang="en-US" sz="1800" dirty="0">
                <a:solidFill>
                  <a:srgbClr val="FF0000"/>
                </a:solidFill>
              </a:rPr>
              <a:t>=‘XXXXXXXXX'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8598" y="4525347"/>
            <a:ext cx="3538011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API KEYS</a:t>
            </a:r>
          </a:p>
          <a:p>
            <a:pPr marL="171450" indent="-171450" algn="l">
              <a:buFontTx/>
              <a:buChar char="-"/>
            </a:pPr>
            <a:r>
              <a:rPr lang="en-US" sz="1200" dirty="0"/>
              <a:t>Standard (free </a:t>
            </a:r>
            <a:r>
              <a:rPr lang="en-US" sz="1200" dirty="0">
                <a:sym typeface="Wingdings" panose="05000000000000000000" pitchFamily="2" charset="2"/>
              </a:rPr>
              <a:t></a:t>
            </a:r>
            <a:r>
              <a:rPr lang="en-US" sz="1200" dirty="0"/>
              <a:t>)</a:t>
            </a:r>
          </a:p>
          <a:p>
            <a:pPr marL="171450" indent="-171450" algn="l">
              <a:buFontTx/>
              <a:buChar char="-"/>
            </a:pPr>
            <a:r>
              <a:rPr lang="en-US" sz="1200" dirty="0"/>
              <a:t>Premium ($$)</a:t>
            </a:r>
          </a:p>
          <a:p>
            <a:pPr marL="171450" indent="-171450" algn="l">
              <a:buFontTx/>
              <a:buChar char="-"/>
            </a:pPr>
            <a:r>
              <a:rPr lang="en-US" sz="1200" dirty="0"/>
              <a:t>Enterprise ($$)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9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428999"/>
            <a:ext cx="5293452" cy="1286589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/>
              <a:t>Data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48" y="4854204"/>
            <a:ext cx="5208238" cy="1967544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/>
              <a:t>Storage</a:t>
            </a:r>
          </a:p>
          <a:p>
            <a:pPr algn="l"/>
            <a:r>
              <a:rPr lang="en-US" sz="2000" dirty="0"/>
              <a:t>	</a:t>
            </a:r>
            <a:r>
              <a:rPr lang="en-US" sz="1400" dirty="0"/>
              <a:t>● SQLITE3</a:t>
            </a:r>
          </a:p>
          <a:p>
            <a:pPr algn="l"/>
            <a:r>
              <a:rPr lang="en-US" sz="1400" dirty="0"/>
              <a:t>	● JSON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000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8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196</Words>
  <Application>Microsoft Office PowerPoint</Application>
  <PresentationFormat>Widescreen</PresentationFormat>
  <Paragraphs>88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Thinkful Final Capstone  NLP: Twitter Sentiment Analysis </vt:lpstr>
      <vt:lpstr>Overview</vt:lpstr>
      <vt:lpstr>White House</vt:lpstr>
      <vt:lpstr>Funding</vt:lpstr>
      <vt:lpstr>Exploratory Committee</vt:lpstr>
      <vt:lpstr>Then What!</vt:lpstr>
      <vt:lpstr>Perform market analysis to  determine customer sentiment </vt:lpstr>
      <vt:lpstr>consumer_key=‘XXXXXXXXXXXXX',  consumer_secret=‘XXXXXXXXXXX’, access_token_key=‘XXXXXXXXXXX’,  access_token_secret=‘XXXXXXXXX'</vt:lpstr>
      <vt:lpstr>Data Storage</vt:lpstr>
      <vt:lpstr>Text pre-processing - clean tweets - remove links - special characters - lowercase</vt:lpstr>
      <vt:lpstr>Data Exploration </vt:lpstr>
      <vt:lpstr>Model Selection </vt:lpstr>
      <vt:lpstr>Model Selection </vt:lpstr>
      <vt:lpstr>PowerPoint Presentation</vt:lpstr>
      <vt:lpstr>Model SelectioNaive </vt:lpstr>
      <vt:lpstr>TextBlob   </vt:lpstr>
      <vt:lpstr>PowerPoint Presentation</vt:lpstr>
      <vt:lpstr>Get the Latitude &amp; Longitude</vt:lpstr>
      <vt:lpstr>PowerPoint Presentation</vt:lpstr>
      <vt:lpstr>PowerPoint Presentation</vt:lpstr>
      <vt:lpstr>Clean up filler words</vt:lpstr>
      <vt:lpstr>Reduce the stop words</vt:lpstr>
      <vt:lpstr>Bernie Sanders</vt:lpstr>
      <vt:lpstr>PowerPoint Presentation</vt:lpstr>
      <vt:lpstr>Pete Buttigieg</vt:lpstr>
      <vt:lpstr>PowerPoint Presentation</vt:lpstr>
      <vt:lpstr>Neural Network   </vt:lpstr>
      <vt:lpstr>Model Selection </vt:lpstr>
      <vt:lpstr>PowerPoint Presentation</vt:lpstr>
      <vt:lpstr>Donald Trump</vt:lpstr>
      <vt:lpstr>Donald Trump</vt:lpstr>
      <vt:lpstr>Pete Buttigieg</vt:lpstr>
      <vt:lpstr>PowerPoint Presentation</vt:lpstr>
      <vt:lpstr>PowerPoint Presentation</vt:lpstr>
      <vt:lpstr>PowerPoint Presentation</vt:lpstr>
      <vt:lpstr>Other Factors: - Sarcasm - Potty words</vt:lpstr>
      <vt:lpstr>Practical Use</vt:lpstr>
      <vt:lpstr>Caution</vt:lpstr>
      <vt:lpstr>Further Data Analysis: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Thinkful Final Capstone  NLP: Twitter Sentiment Analysis </dc:title>
  <dc:creator>Subra, Geneson (Chicago HQ)</dc:creator>
  <cp:lastModifiedBy>Subra, Geneson (Chicago HQ)</cp:lastModifiedBy>
  <cp:revision>6</cp:revision>
  <dcterms:created xsi:type="dcterms:W3CDTF">2020-02-14T15:32:30Z</dcterms:created>
  <dcterms:modified xsi:type="dcterms:W3CDTF">2020-02-14T17:30:14Z</dcterms:modified>
</cp:coreProperties>
</file>